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Nunito"/>
      <p:regular r:id="rId24"/>
      <p:bold r:id="rId25"/>
      <p:italic r:id="rId26"/>
      <p:boldItalic r:id="rId27"/>
    </p:embeddedFont>
    <p:embeddedFont>
      <p:font typeface="Maven Pro"/>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italic.fntdata"/><Relationship Id="rId25" Type="http://schemas.openxmlformats.org/officeDocument/2006/relationships/font" Target="fonts/Nunito-bold.fntdata"/><Relationship Id="rId28" Type="http://schemas.openxmlformats.org/officeDocument/2006/relationships/font" Target="fonts/MavenPro-regular.fntdata"/><Relationship Id="rId27" Type="http://schemas.openxmlformats.org/officeDocument/2006/relationships/font" Target="fonts/Nuni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avenPro-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3.png>
</file>

<file path=ppt/media/image4.jpg>
</file>

<file path=ppt/media/image5.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Hello, we are Team 11, developers of CrossDeals. I am XX. (switch and introduce in order - speaker of the following slides goes last)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3a98b30368d_0_1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3a98b30368d_0_1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But we ended up switching to the client/server model in sprint 2 because it made teamwork significantly easier, and also meant we could maintain the frontend and backend separately. It also allowed for greater separation of concerns as the backend was entirely responsible for handling logic, while the frontend was concerned about presenting the pages.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We’re using vanilla HTML, CSS, and JavaScript for our frontend, nodeJS and mongo DB for our backend, and Python and Puppeteer for the web scraper.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a98b30368d_0_1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3a98b30368d_0_1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Here’s the sequence diagram for authentication, it’s about what you’d expect so I’m just going to skip over it.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a98b30368d_0_1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3a98b30368d_0_1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And here is the sequence diagram for game search. We have a frontend, backend, and the webscraper which scrapes retail websites and adds the information to the backend’s database.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3a98b30368d_0_1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3a98b30368d_0_1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Basically, how it works is that the first time the user searches for a game, the backend will note that there is no information on the game, so it will use the scraper, add it to the database, and return it to the frontend. If other users try to search for the same game, then the backend can use the same data that is already in the database.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3a98b30368d_0_1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3a98b30368d_0_1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encountered our fair share of challenges with this project. First off, as you might have noticed, we only have three members in our team, meaning we have less manpower. We ended up scaling back some parts of our scope since we were unable to finish everything we originally envisioned. Next time, we will want to be more realistic when estimating our goals.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And we were also quite busy with all our other courses. We are all part of the Game Dev option, where we also have a term-wide project that also uses up a lot of time every week. After realizing our availability was an issue, we ended up dedicating Monday as our team’s main work day, and held standups on Monday and Friday to keep each other in the loop.</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a98b30368d_0_1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3a98b30368d_0_1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general, our overall teamwork wasn’t super smooth. We didn’t have documentation starting out this project, so while I was developing the frontend I was also making assumptions about how the backend would respond with data, which sometimes didn’t align with reality. After realizing this was a big issue, we added API documentation and also used the diagrams you saw earlier to facilitate smoother teamwork. We learned from this that oftentimes, it’s better to slow down slightly and come up with a plan and some kind of documentation at the start, since it will end up to saving a lot of time later.</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 also started out with monolithic architecture, as XX mentioned, but switched to client/server which was a time-consuming process taking a week for the frontend and backend members. However, we think this approach benefited us in the long run as it allowed us to work on different aspects of a feature, like making the page or handling the logic, at the same time. If we had to do this project again, we probably should have weighed and agreed on architectural design decisions before jumping straight in.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3a98b30368d_0_1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3a98b30368d_0_1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We’ve also faced some challenges with the web scraper, such as the fact that it wasn’t integrated with the main project until very late. The lesson we’ve learned here was that we should have merged and tested different parts of the project early on in development so it wouldn’t be a problem later.</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Additionally, Puppeteer was a new and confusing Python module to use, which was the main reason for why its development tended to trail behind the other parts of the app.</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3a98b30368d_0_1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3a98b30368d_0_1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the end, we weren’t able to deliver everything we promised, but did complete the core functionality of the app. The things we didn’t complete are the cover and banner art, which are these rainbow images you saw in the demo, because we didn’t have time to scrape and add this information to our database and display the actual art.</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 also didn’t have time to track and display pricing over time, but we still track the best price of all time, so at least users can still make an informed decision about whether the sale they are seeing is the best one yet.</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Lastly, we wanted to add a review system, but we ended up scrapping this as we realized it didn’t really align with the problem we were trying to solve. Only the frontend had this implemented so we just ended up deleting this part of the page. (But that’s what it would have looked like)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3a98b30368d_0_1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3a98b30368d_0_1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a98b30368d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a98b30368d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Just as a reminder, we are making the cross-platform deals aggregator, CrossDeals, and the problem we are trying to solve is cross-platform gamers having to manually compare prices between platforms.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a98b30368d_0_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a98b30368d_0_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solution allows gamers to easily compare prices between console stores as well as PC stores.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a98b30368d_0_8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3a98b30368d_0_8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primary goal is to allow users to track the games they want, and also compare the prices between different platforms.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3a98b30368d_0_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3a98b30368d_0_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are also allowing users to choose their preferred platforms, which will filter out the pricing information on platforms that the user doesn’t own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3a98b30368d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3a98b30368d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And of course, we are allowing the user to wishlist games which will always appear on the home screen, allowing the user to grab those deals on their favourite games before it is over!</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3a98b30368d_0_1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3a98b30368d_0_1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Team lead does the project demo:</a:t>
            </a:r>
            <a:endParaRPr/>
          </a:p>
          <a:p>
            <a:pPr indent="-298450" lvl="0" marL="457200" rtl="0" algn="l">
              <a:spcBef>
                <a:spcPts val="0"/>
              </a:spcBef>
              <a:spcAft>
                <a:spcPts val="0"/>
              </a:spcAft>
              <a:buSzPts val="1100"/>
              <a:buChar char="●"/>
            </a:pPr>
            <a:r>
              <a:rPr lang="en-GB"/>
              <a:t>Start on the home screen</a:t>
            </a:r>
            <a:endParaRPr/>
          </a:p>
          <a:p>
            <a:pPr indent="-298450" lvl="0" marL="457200" rtl="0" algn="l">
              <a:spcBef>
                <a:spcPts val="0"/>
              </a:spcBef>
              <a:spcAft>
                <a:spcPts val="0"/>
              </a:spcAft>
              <a:buSzPts val="1100"/>
              <a:buChar char="●"/>
            </a:pPr>
            <a:r>
              <a:rPr lang="en-GB"/>
              <a:t>Create a new user</a:t>
            </a:r>
            <a:endParaRPr/>
          </a:p>
          <a:p>
            <a:pPr indent="-298450" lvl="0" marL="457200" rtl="0" algn="l">
              <a:spcBef>
                <a:spcPts val="0"/>
              </a:spcBef>
              <a:spcAft>
                <a:spcPts val="0"/>
              </a:spcAft>
              <a:buSzPts val="1100"/>
              <a:buChar char="●"/>
            </a:pPr>
            <a:r>
              <a:rPr lang="en-GB"/>
              <a:t>Redirect back to home screen</a:t>
            </a:r>
            <a:endParaRPr/>
          </a:p>
          <a:p>
            <a:pPr indent="-298450" lvl="1" marL="914400" rtl="0" algn="l">
              <a:spcBef>
                <a:spcPts val="0"/>
              </a:spcBef>
              <a:spcAft>
                <a:spcPts val="0"/>
              </a:spcAft>
              <a:buSzPts val="1100"/>
              <a:buChar char="○"/>
            </a:pPr>
            <a:r>
              <a:rPr lang="en-GB"/>
              <a:t>Turn off some platforms</a:t>
            </a:r>
            <a:endParaRPr/>
          </a:p>
          <a:p>
            <a:pPr indent="-298450" lvl="1" marL="914400" rtl="0" algn="l">
              <a:spcBef>
                <a:spcPts val="0"/>
              </a:spcBef>
              <a:spcAft>
                <a:spcPts val="0"/>
              </a:spcAft>
              <a:buSzPts val="1100"/>
              <a:buChar char="○"/>
            </a:pPr>
            <a:r>
              <a:rPr lang="en-GB"/>
              <a:t>Scroll to bottom to show that the Featured Deals only include the platform checked</a:t>
            </a:r>
            <a:endParaRPr/>
          </a:p>
          <a:p>
            <a:pPr indent="-298450" lvl="1" marL="914400" rtl="0" algn="l">
              <a:spcBef>
                <a:spcPts val="0"/>
              </a:spcBef>
              <a:spcAft>
                <a:spcPts val="0"/>
              </a:spcAft>
              <a:buSzPts val="1100"/>
              <a:buChar char="○"/>
            </a:pPr>
            <a:r>
              <a:rPr lang="en-GB"/>
              <a:t>Mention that the price is also the lowest among our selected platforms</a:t>
            </a:r>
            <a:endParaRPr/>
          </a:p>
          <a:p>
            <a:pPr indent="-298450" lvl="1" marL="914400" rtl="0" algn="l">
              <a:spcBef>
                <a:spcPts val="0"/>
              </a:spcBef>
              <a:spcAft>
                <a:spcPts val="0"/>
              </a:spcAft>
              <a:buSzPts val="1100"/>
              <a:buChar char="○"/>
            </a:pPr>
            <a:r>
              <a:rPr lang="en-GB"/>
              <a:t>Add some games to wishlist</a:t>
            </a:r>
            <a:endParaRPr/>
          </a:p>
          <a:p>
            <a:pPr indent="-298450" lvl="0" marL="457200" rtl="0" algn="l">
              <a:spcBef>
                <a:spcPts val="0"/>
              </a:spcBef>
              <a:spcAft>
                <a:spcPts val="0"/>
              </a:spcAft>
              <a:buSzPts val="1100"/>
              <a:buChar char="●"/>
            </a:pPr>
            <a:r>
              <a:rPr lang="en-GB"/>
              <a:t>Go to a game’s details page</a:t>
            </a:r>
            <a:endParaRPr/>
          </a:p>
          <a:p>
            <a:pPr indent="-298450" lvl="1" marL="914400" rtl="0" algn="l">
              <a:spcBef>
                <a:spcPts val="0"/>
              </a:spcBef>
              <a:spcAft>
                <a:spcPts val="0"/>
              </a:spcAft>
              <a:buSzPts val="1100"/>
              <a:buChar char="○"/>
            </a:pPr>
            <a:r>
              <a:rPr lang="en-GB"/>
              <a:t>Turn on some platforms to show the different pricing cards</a:t>
            </a:r>
            <a:endParaRPr/>
          </a:p>
          <a:p>
            <a:pPr indent="-298450" lvl="1" marL="914400" rtl="0" algn="l">
              <a:spcBef>
                <a:spcPts val="0"/>
              </a:spcBef>
              <a:spcAft>
                <a:spcPts val="0"/>
              </a:spcAft>
              <a:buSzPts val="1100"/>
              <a:buChar char="○"/>
            </a:pPr>
            <a:r>
              <a:rPr lang="en-GB"/>
              <a:t>Mention the store link for conveniently jumping to each store</a:t>
            </a:r>
            <a:endParaRPr/>
          </a:p>
          <a:p>
            <a:pPr indent="-298450" lvl="0" marL="457200" rtl="0" algn="l">
              <a:spcBef>
                <a:spcPts val="0"/>
              </a:spcBef>
              <a:spcAft>
                <a:spcPts val="0"/>
              </a:spcAft>
              <a:buSzPts val="1100"/>
              <a:buChar char="●"/>
            </a:pPr>
            <a:r>
              <a:rPr lang="en-GB"/>
              <a:t>Go back home</a:t>
            </a:r>
            <a:endParaRPr/>
          </a:p>
          <a:p>
            <a:pPr indent="-298450" lvl="1" marL="914400" rtl="0" algn="l">
              <a:spcBef>
                <a:spcPts val="0"/>
              </a:spcBef>
              <a:spcAft>
                <a:spcPts val="0"/>
              </a:spcAft>
              <a:buSzPts val="1100"/>
              <a:buChar char="○"/>
            </a:pPr>
            <a:r>
              <a:rPr lang="en-GB"/>
              <a:t>Show the wishlisted games appearing in “Your Wishlist”</a:t>
            </a:r>
            <a:endParaRPr/>
          </a:p>
          <a:p>
            <a:pPr indent="-298450" lvl="1" marL="914400" rtl="0" algn="l">
              <a:spcBef>
                <a:spcPts val="0"/>
              </a:spcBef>
              <a:spcAft>
                <a:spcPts val="0"/>
              </a:spcAft>
              <a:buSzPts val="1100"/>
              <a:buChar char="○"/>
            </a:pPr>
            <a:r>
              <a:rPr lang="en-GB"/>
              <a:t>Remove some games</a:t>
            </a:r>
            <a:endParaRPr/>
          </a:p>
          <a:p>
            <a:pPr indent="-298450" lvl="0" marL="457200" rtl="0" algn="l">
              <a:spcBef>
                <a:spcPts val="0"/>
              </a:spcBef>
              <a:spcAft>
                <a:spcPts val="0"/>
              </a:spcAft>
              <a:buSzPts val="1100"/>
              <a:buChar char="●"/>
            </a:pPr>
            <a:r>
              <a:rPr lang="en-GB"/>
              <a:t>Search for a game</a:t>
            </a:r>
            <a:endParaRPr/>
          </a:p>
          <a:p>
            <a:pPr indent="-298450" lvl="1" marL="914400" rtl="0" algn="l">
              <a:spcBef>
                <a:spcPts val="0"/>
              </a:spcBef>
              <a:spcAft>
                <a:spcPts val="0"/>
              </a:spcAft>
              <a:buSzPts val="1100"/>
              <a:buChar char="○"/>
            </a:pPr>
            <a:r>
              <a:rPr lang="en-GB"/>
              <a:t>Search for a valid game</a:t>
            </a:r>
            <a:endParaRPr/>
          </a:p>
          <a:p>
            <a:pPr indent="-298450" lvl="1" marL="914400" rtl="0" algn="l">
              <a:spcBef>
                <a:spcPts val="0"/>
              </a:spcBef>
              <a:spcAft>
                <a:spcPts val="0"/>
              </a:spcAft>
              <a:buSzPts val="1100"/>
              <a:buChar char="○"/>
            </a:pPr>
            <a:r>
              <a:rPr lang="en-GB"/>
              <a:t>Search for an invalid game (type randomly on keyboard)</a:t>
            </a:r>
            <a:endParaRPr/>
          </a:p>
          <a:p>
            <a:pPr indent="-298450" lvl="0" marL="457200" rtl="0" algn="l">
              <a:spcBef>
                <a:spcPts val="0"/>
              </a:spcBef>
              <a:spcAft>
                <a:spcPts val="0"/>
              </a:spcAft>
              <a:buSzPts val="1100"/>
              <a:buChar char="●"/>
            </a:pPr>
            <a:r>
              <a:rPr lang="en-GB"/>
              <a:t>Logout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3a98b30368d_0_1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3a98b30368d_0_1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I’ll talk very briefly about the architecture for our project.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3a98b30368d_0_1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3a98b30368d_0_1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sprint 1 we started off with monolithic architecture, where the backend would render the pages to the frontend.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3.png"/><Relationship Id="rId5"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jp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image" Target="../media/image1.jpg"/><Relationship Id="rId5"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CrossDeals</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Team 11</a:t>
            </a:r>
            <a:br>
              <a:rPr lang="en-GB"/>
            </a:br>
            <a:r>
              <a:rPr lang="en-GB" sz="1200"/>
              <a:t>Jeffrey Chou, Nathan Ng, Noah Baldwin</a:t>
            </a:r>
            <a:endParaRPr/>
          </a:p>
        </p:txBody>
      </p:sp>
      <p:pic>
        <p:nvPicPr>
          <p:cNvPr id="279" name="Google Shape;279;p13"/>
          <p:cNvPicPr preferRelativeResize="0"/>
          <p:nvPr/>
        </p:nvPicPr>
        <p:blipFill rotWithShape="1">
          <a:blip r:embed="rId3">
            <a:alphaModFix/>
          </a:blip>
          <a:srcRect b="0" l="38309" r="9008" t="0"/>
          <a:stretch/>
        </p:blipFill>
        <p:spPr>
          <a:xfrm>
            <a:off x="4331100" y="0"/>
            <a:ext cx="4812902" cy="5143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2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Before changing it to client/server</a:t>
            </a:r>
            <a:endParaRPr/>
          </a:p>
        </p:txBody>
      </p:sp>
      <p:pic>
        <p:nvPicPr>
          <p:cNvPr id="345" name="Google Shape;345;p22"/>
          <p:cNvPicPr preferRelativeResize="0"/>
          <p:nvPr/>
        </p:nvPicPr>
        <p:blipFill>
          <a:blip r:embed="rId3">
            <a:alphaModFix/>
          </a:blip>
          <a:stretch>
            <a:fillRect/>
          </a:stretch>
        </p:blipFill>
        <p:spPr>
          <a:xfrm>
            <a:off x="1539125" y="1434900"/>
            <a:ext cx="5943600" cy="36099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9" name="Shape 349"/>
        <p:cNvGrpSpPr/>
        <p:nvPr/>
      </p:nvGrpSpPr>
      <p:grpSpPr>
        <a:xfrm>
          <a:off x="0" y="0"/>
          <a:ext cx="0" cy="0"/>
          <a:chOff x="0" y="0"/>
          <a:chExt cx="0" cy="0"/>
        </a:xfrm>
      </p:grpSpPr>
      <p:sp>
        <p:nvSpPr>
          <p:cNvPr id="350" name="Google Shape;350;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Authentication</a:t>
            </a:r>
            <a:endParaRPr/>
          </a:p>
        </p:txBody>
      </p:sp>
      <p:pic>
        <p:nvPicPr>
          <p:cNvPr id="351" name="Google Shape;351;p23"/>
          <p:cNvPicPr preferRelativeResize="0"/>
          <p:nvPr/>
        </p:nvPicPr>
        <p:blipFill>
          <a:blip r:embed="rId3">
            <a:alphaModFix/>
          </a:blip>
          <a:stretch>
            <a:fillRect/>
          </a:stretch>
        </p:blipFill>
        <p:spPr>
          <a:xfrm>
            <a:off x="4503750" y="160588"/>
            <a:ext cx="4226325" cy="48223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Game Search</a:t>
            </a:r>
            <a:endParaRPr/>
          </a:p>
        </p:txBody>
      </p:sp>
      <p:pic>
        <p:nvPicPr>
          <p:cNvPr id="357" name="Google Shape;357;p24"/>
          <p:cNvPicPr preferRelativeResize="0"/>
          <p:nvPr/>
        </p:nvPicPr>
        <p:blipFill>
          <a:blip r:embed="rId3">
            <a:alphaModFix/>
          </a:blip>
          <a:stretch>
            <a:fillRect/>
          </a:stretch>
        </p:blipFill>
        <p:spPr>
          <a:xfrm>
            <a:off x="4144575" y="309775"/>
            <a:ext cx="4760424" cy="4523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Game Search</a:t>
            </a:r>
            <a:endParaRPr/>
          </a:p>
        </p:txBody>
      </p:sp>
      <p:pic>
        <p:nvPicPr>
          <p:cNvPr id="363" name="Google Shape;363;p25"/>
          <p:cNvPicPr preferRelativeResize="0"/>
          <p:nvPr/>
        </p:nvPicPr>
        <p:blipFill>
          <a:blip r:embed="rId3">
            <a:alphaModFix/>
          </a:blip>
          <a:stretch>
            <a:fillRect/>
          </a:stretch>
        </p:blipFill>
        <p:spPr>
          <a:xfrm>
            <a:off x="1600200" y="1658825"/>
            <a:ext cx="5943600" cy="2638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Challenges</a:t>
            </a:r>
            <a:endParaRPr/>
          </a:p>
        </p:txBody>
      </p:sp>
      <p:sp>
        <p:nvSpPr>
          <p:cNvPr id="369" name="Google Shape;369;p2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We only have three team members</a:t>
            </a:r>
            <a:endParaRPr/>
          </a:p>
          <a:p>
            <a:pPr indent="-298450" lvl="1" marL="914400" rtl="0" algn="l">
              <a:spcBef>
                <a:spcPts val="0"/>
              </a:spcBef>
              <a:spcAft>
                <a:spcPts val="0"/>
              </a:spcAft>
              <a:buSzPts val="1100"/>
              <a:buChar char="○"/>
            </a:pPr>
            <a:r>
              <a:rPr lang="en-GB"/>
              <a:t>We have less manpower at our disposal</a:t>
            </a:r>
            <a:endParaRPr/>
          </a:p>
          <a:p>
            <a:pPr indent="-298450" lvl="1" marL="914400" rtl="0" algn="l">
              <a:spcBef>
                <a:spcPts val="0"/>
              </a:spcBef>
              <a:spcAft>
                <a:spcPts val="0"/>
              </a:spcAft>
              <a:buSzPts val="1100"/>
              <a:buChar char="○"/>
            </a:pPr>
            <a:r>
              <a:rPr lang="en-GB"/>
              <a:t>One team member on frontend, one on backend, one on scraper</a:t>
            </a:r>
            <a:endParaRPr/>
          </a:p>
          <a:p>
            <a:pPr indent="-298450" lvl="1" marL="914400" rtl="0" algn="l">
              <a:spcBef>
                <a:spcPts val="0"/>
              </a:spcBef>
              <a:spcAft>
                <a:spcPts val="0"/>
              </a:spcAft>
              <a:buSzPts val="1100"/>
              <a:buChar char="○"/>
            </a:pPr>
            <a:r>
              <a:rPr lang="en-GB"/>
              <a:t>We needed to scale back our scope and focus on core features</a:t>
            </a:r>
            <a:endParaRPr/>
          </a:p>
          <a:p>
            <a:pPr indent="-298450" lvl="1" marL="914400" rtl="0" algn="l">
              <a:spcBef>
                <a:spcPts val="0"/>
              </a:spcBef>
              <a:spcAft>
                <a:spcPts val="0"/>
              </a:spcAft>
              <a:buSzPts val="1100"/>
              <a:buChar char="○"/>
            </a:pPr>
            <a:r>
              <a:rPr lang="en-GB"/>
              <a:t>Next time: We should be more realistic with our goals</a:t>
            </a:r>
            <a:endParaRPr/>
          </a:p>
          <a:p>
            <a:pPr indent="-311150" lvl="0" marL="457200" rtl="0" algn="l">
              <a:spcBef>
                <a:spcPts val="0"/>
              </a:spcBef>
              <a:spcAft>
                <a:spcPts val="0"/>
              </a:spcAft>
              <a:buSzPts val="1300"/>
              <a:buChar char="●"/>
            </a:pPr>
            <a:r>
              <a:rPr lang="en-GB"/>
              <a:t>We were busier than expected with all our courses</a:t>
            </a:r>
            <a:endParaRPr/>
          </a:p>
          <a:p>
            <a:pPr indent="-298450" lvl="1" marL="914400" rtl="0" algn="l">
              <a:spcBef>
                <a:spcPts val="0"/>
              </a:spcBef>
              <a:spcAft>
                <a:spcPts val="0"/>
              </a:spcAft>
              <a:buSzPts val="1100"/>
              <a:buChar char="○"/>
            </a:pPr>
            <a:r>
              <a:rPr lang="en-GB"/>
              <a:t>We are all in the Game Development option, where we are also working on different games as a term-wide project</a:t>
            </a:r>
            <a:endParaRPr/>
          </a:p>
          <a:p>
            <a:pPr indent="-298450" lvl="1" marL="914400" rtl="0" algn="l">
              <a:spcBef>
                <a:spcPts val="0"/>
              </a:spcBef>
              <a:spcAft>
                <a:spcPts val="0"/>
              </a:spcAft>
              <a:buSzPts val="1100"/>
              <a:buChar char="○"/>
            </a:pPr>
            <a:r>
              <a:rPr lang="en-GB"/>
              <a:t>Team member availability was a bottleneck when reviewing PRs</a:t>
            </a:r>
            <a:endParaRPr/>
          </a:p>
          <a:p>
            <a:pPr indent="-298450" lvl="1" marL="914400" rtl="0" algn="l">
              <a:spcBef>
                <a:spcPts val="0"/>
              </a:spcBef>
              <a:spcAft>
                <a:spcPts val="0"/>
              </a:spcAft>
              <a:buSzPts val="1100"/>
              <a:buChar char="○"/>
            </a:pPr>
            <a:r>
              <a:rPr lang="en-GB"/>
              <a:t>We ended up working on this project mostly on Monday and held standups on Mon and Fri</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2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Challenges</a:t>
            </a:r>
            <a:endParaRPr/>
          </a:p>
        </p:txBody>
      </p:sp>
      <p:sp>
        <p:nvSpPr>
          <p:cNvPr id="375" name="Google Shape;375;p27"/>
          <p:cNvSpPr txBox="1"/>
          <p:nvPr>
            <p:ph idx="1" type="body"/>
          </p:nvPr>
        </p:nvSpPr>
        <p:spPr>
          <a:xfrm>
            <a:off x="1303800" y="1990050"/>
            <a:ext cx="7030500" cy="2967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Miscommunication among team members</a:t>
            </a:r>
            <a:endParaRPr/>
          </a:p>
          <a:p>
            <a:pPr indent="-298450" lvl="1" marL="914400" rtl="0" algn="l">
              <a:spcBef>
                <a:spcPts val="0"/>
              </a:spcBef>
              <a:spcAft>
                <a:spcPts val="0"/>
              </a:spcAft>
              <a:buSzPts val="1100"/>
              <a:buChar char="○"/>
            </a:pPr>
            <a:r>
              <a:rPr lang="en-GB"/>
              <a:t>It was difficult developing the frontend when the response format was not known</a:t>
            </a:r>
            <a:endParaRPr/>
          </a:p>
          <a:p>
            <a:pPr indent="-298450" lvl="1" marL="914400" rtl="0" algn="l">
              <a:spcBef>
                <a:spcPts val="0"/>
              </a:spcBef>
              <a:spcAft>
                <a:spcPts val="0"/>
              </a:spcAft>
              <a:buSzPts val="1100"/>
              <a:buChar char="○"/>
            </a:pPr>
            <a:r>
              <a:rPr lang="en-GB"/>
              <a:t>We added API documentation for internal use so that concurrent development between server and client would be smoother</a:t>
            </a:r>
            <a:endParaRPr/>
          </a:p>
          <a:p>
            <a:pPr indent="-298450" lvl="1" marL="914400" rtl="0" algn="l">
              <a:spcBef>
                <a:spcPts val="0"/>
              </a:spcBef>
              <a:spcAft>
                <a:spcPts val="0"/>
              </a:spcAft>
              <a:buSzPts val="1100"/>
              <a:buChar char="○"/>
            </a:pPr>
            <a:r>
              <a:rPr lang="en-GB"/>
              <a:t>Lesson learned: Slowing down slightly to make documentation at the start will lead to saving lots of time later</a:t>
            </a:r>
            <a:endParaRPr/>
          </a:p>
          <a:p>
            <a:pPr indent="-298450" lvl="1" marL="914400" rtl="0" algn="l">
              <a:spcBef>
                <a:spcPts val="0"/>
              </a:spcBef>
              <a:spcAft>
                <a:spcPts val="0"/>
              </a:spcAft>
              <a:buSzPts val="1100"/>
              <a:buChar char="○"/>
            </a:pPr>
            <a:r>
              <a:rPr lang="en-GB"/>
              <a:t>Next time: We should agree on the format of data models, APIs, etc before starting implementation</a:t>
            </a:r>
            <a:endParaRPr/>
          </a:p>
          <a:p>
            <a:pPr indent="-311150" lvl="0" marL="457200" rtl="0" algn="l">
              <a:spcBef>
                <a:spcPts val="0"/>
              </a:spcBef>
              <a:spcAft>
                <a:spcPts val="0"/>
              </a:spcAft>
              <a:buSzPts val="1300"/>
              <a:buChar char="●"/>
            </a:pPr>
            <a:r>
              <a:rPr lang="en-GB"/>
              <a:t>We changed from monolithic architecture to client/server</a:t>
            </a:r>
            <a:endParaRPr/>
          </a:p>
          <a:p>
            <a:pPr indent="-298450" lvl="1" marL="914400" rtl="0" algn="l">
              <a:spcBef>
                <a:spcPts val="0"/>
              </a:spcBef>
              <a:spcAft>
                <a:spcPts val="0"/>
              </a:spcAft>
              <a:buSzPts val="1100"/>
              <a:buChar char="○"/>
            </a:pPr>
            <a:r>
              <a:rPr lang="en-GB"/>
              <a:t>Many parts of the app, such as authentication and page rendering, were reworked</a:t>
            </a:r>
            <a:endParaRPr/>
          </a:p>
          <a:p>
            <a:pPr indent="-298450" lvl="1" marL="914400" rtl="0" algn="l">
              <a:spcBef>
                <a:spcPts val="0"/>
              </a:spcBef>
              <a:spcAft>
                <a:spcPts val="0"/>
              </a:spcAft>
              <a:buSzPts val="1100"/>
              <a:buChar char="○"/>
            </a:pPr>
            <a:r>
              <a:rPr lang="en-GB"/>
              <a:t>We think that this approach benefited us in the long run as it allowed for a concurrent workflow between team members</a:t>
            </a:r>
            <a:endParaRPr/>
          </a:p>
          <a:p>
            <a:pPr indent="-298450" lvl="1" marL="914400" rtl="0" algn="l">
              <a:spcBef>
                <a:spcPts val="0"/>
              </a:spcBef>
              <a:spcAft>
                <a:spcPts val="0"/>
              </a:spcAft>
              <a:buSzPts val="1100"/>
              <a:buChar char="○"/>
            </a:pPr>
            <a:r>
              <a:rPr lang="en-GB"/>
              <a:t>Next time: Agree on architectural and design choices before starting implementation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2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Challenges</a:t>
            </a:r>
            <a:endParaRPr/>
          </a:p>
        </p:txBody>
      </p:sp>
      <p:sp>
        <p:nvSpPr>
          <p:cNvPr id="381" name="Google Shape;381;p28"/>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The web scraper was developed in a silo</a:t>
            </a:r>
            <a:endParaRPr/>
          </a:p>
          <a:p>
            <a:pPr indent="-298450" lvl="1" marL="914400" rtl="0" algn="l">
              <a:spcBef>
                <a:spcPts val="0"/>
              </a:spcBef>
              <a:spcAft>
                <a:spcPts val="0"/>
              </a:spcAft>
              <a:buSzPts val="1100"/>
              <a:buChar char="○"/>
            </a:pPr>
            <a:r>
              <a:rPr lang="en-GB"/>
              <a:t>It was not integrated with our backend until very late in the project</a:t>
            </a:r>
            <a:endParaRPr/>
          </a:p>
          <a:p>
            <a:pPr indent="-298450" lvl="1" marL="914400" rtl="0" algn="l">
              <a:spcBef>
                <a:spcPts val="0"/>
              </a:spcBef>
              <a:spcAft>
                <a:spcPts val="0"/>
              </a:spcAft>
              <a:buSzPts val="1100"/>
              <a:buChar char="○"/>
            </a:pPr>
            <a:r>
              <a:rPr lang="en-GB"/>
              <a:t>We are still working on this functionality</a:t>
            </a:r>
            <a:endParaRPr/>
          </a:p>
          <a:p>
            <a:pPr indent="-298450" lvl="1" marL="914400" rtl="0" algn="l">
              <a:spcBef>
                <a:spcPts val="0"/>
              </a:spcBef>
              <a:spcAft>
                <a:spcPts val="0"/>
              </a:spcAft>
              <a:buSzPts val="1100"/>
              <a:buChar char="○"/>
            </a:pPr>
            <a:r>
              <a:rPr lang="en-GB"/>
              <a:t>Lesson learned: Merge and test different parts of the project often</a:t>
            </a:r>
            <a:endParaRPr/>
          </a:p>
          <a:p>
            <a:pPr indent="-298450" lvl="1" marL="914400" rtl="0" algn="l">
              <a:spcBef>
                <a:spcPts val="0"/>
              </a:spcBef>
              <a:spcAft>
                <a:spcPts val="0"/>
              </a:spcAft>
              <a:buSzPts val="1100"/>
              <a:buChar char="○"/>
            </a:pPr>
            <a:r>
              <a:rPr lang="en-GB"/>
              <a:t>Next time: We should work on adding the first scraper to the server before working on more scrapers</a:t>
            </a:r>
            <a:endParaRPr/>
          </a:p>
          <a:p>
            <a:pPr indent="-311150" lvl="0" marL="457200" rtl="0" algn="l">
              <a:spcBef>
                <a:spcPts val="0"/>
              </a:spcBef>
              <a:spcAft>
                <a:spcPts val="0"/>
              </a:spcAft>
              <a:buSzPts val="1300"/>
              <a:buChar char="●"/>
            </a:pPr>
            <a:r>
              <a:rPr lang="en-GB"/>
              <a:t>Puppeteer was a new and confusing </a:t>
            </a:r>
            <a:r>
              <a:rPr lang="en-GB"/>
              <a:t>module to use</a:t>
            </a:r>
            <a:endParaRPr/>
          </a:p>
          <a:p>
            <a:pPr indent="-298450" lvl="1" marL="914400" rtl="0" algn="l">
              <a:spcBef>
                <a:spcPts val="0"/>
              </a:spcBef>
              <a:spcAft>
                <a:spcPts val="0"/>
              </a:spcAft>
              <a:buSzPts val="1100"/>
              <a:buChar char="○"/>
            </a:pPr>
            <a:r>
              <a:rPr lang="en-GB"/>
              <a:t>This was the leading cause for difficulty during development</a:t>
            </a:r>
            <a:endParaRPr/>
          </a:p>
          <a:p>
            <a:pPr indent="-298450" lvl="1" marL="914400" rtl="0" algn="l">
              <a:spcBef>
                <a:spcPts val="0"/>
              </a:spcBef>
              <a:spcAft>
                <a:spcPts val="0"/>
              </a:spcAft>
              <a:buSzPts val="1100"/>
              <a:buChar char="○"/>
            </a:pPr>
            <a:r>
              <a:rPr lang="en-GB"/>
              <a:t>Led to frustration and misunderstanding on what to do or how to do it</a:t>
            </a:r>
            <a:endParaRPr/>
          </a:p>
          <a:p>
            <a:pPr indent="-298450" lvl="1" marL="914400" rtl="0" algn="l">
              <a:spcBef>
                <a:spcPts val="0"/>
              </a:spcBef>
              <a:spcAft>
                <a:spcPts val="0"/>
              </a:spcAft>
              <a:buSzPts val="1100"/>
              <a:buChar char="○"/>
            </a:pPr>
            <a:r>
              <a:rPr lang="en-GB"/>
              <a:t>Made completing the requirements of the app difficult to accomplish accurately in the time allotted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Features Scoped Down / Removed</a:t>
            </a:r>
            <a:endParaRPr/>
          </a:p>
        </p:txBody>
      </p:sp>
      <p:sp>
        <p:nvSpPr>
          <p:cNvPr id="387" name="Google Shape;387;p29"/>
          <p:cNvSpPr txBox="1"/>
          <p:nvPr>
            <p:ph idx="1" type="body"/>
          </p:nvPr>
        </p:nvSpPr>
        <p:spPr>
          <a:xfrm>
            <a:off x="1303800" y="1990050"/>
            <a:ext cx="37062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Cover art and banner art</a:t>
            </a:r>
            <a:endParaRPr/>
          </a:p>
          <a:p>
            <a:pPr indent="-298450" lvl="1" marL="914400" rtl="0" algn="l">
              <a:spcBef>
                <a:spcPts val="0"/>
              </a:spcBef>
              <a:spcAft>
                <a:spcPts val="0"/>
              </a:spcAft>
              <a:buSzPts val="1100"/>
              <a:buChar char="○"/>
            </a:pPr>
            <a:r>
              <a:rPr lang="en-GB"/>
              <a:t>We did not have time to scrape and add this information to the games database</a:t>
            </a:r>
            <a:endParaRPr/>
          </a:p>
          <a:p>
            <a:pPr indent="-298450" lvl="1" marL="914400" rtl="0" algn="l">
              <a:spcBef>
                <a:spcPts val="0"/>
              </a:spcBef>
              <a:spcAft>
                <a:spcPts val="0"/>
              </a:spcAft>
              <a:buSzPts val="1100"/>
              <a:buChar char="○"/>
            </a:pPr>
            <a:r>
              <a:rPr lang="en-GB"/>
              <a:t>The frontend uses placeholder images</a:t>
            </a:r>
            <a:endParaRPr/>
          </a:p>
          <a:p>
            <a:pPr indent="-311150" lvl="0" marL="457200" rtl="0" algn="l">
              <a:spcBef>
                <a:spcPts val="0"/>
              </a:spcBef>
              <a:spcAft>
                <a:spcPts val="0"/>
              </a:spcAft>
              <a:buSzPts val="1300"/>
              <a:buChar char="●"/>
            </a:pPr>
            <a:r>
              <a:rPr lang="en-GB"/>
              <a:t>Pricing over time</a:t>
            </a:r>
            <a:endParaRPr/>
          </a:p>
          <a:p>
            <a:pPr indent="-298450" lvl="1" marL="914400" rtl="0" algn="l">
              <a:spcBef>
                <a:spcPts val="0"/>
              </a:spcBef>
              <a:spcAft>
                <a:spcPts val="0"/>
              </a:spcAft>
              <a:buSzPts val="1100"/>
              <a:buChar char="○"/>
            </a:pPr>
            <a:r>
              <a:rPr lang="en-GB"/>
              <a:t>We still track best price of all time, but do not show how the price fluctuated</a:t>
            </a:r>
            <a:endParaRPr/>
          </a:p>
          <a:p>
            <a:pPr indent="-311150" lvl="0" marL="457200" rtl="0" algn="l">
              <a:spcBef>
                <a:spcPts val="0"/>
              </a:spcBef>
              <a:spcAft>
                <a:spcPts val="0"/>
              </a:spcAft>
              <a:buSzPts val="1300"/>
              <a:buChar char="●"/>
            </a:pPr>
            <a:r>
              <a:rPr lang="en-GB"/>
              <a:t>User reviews</a:t>
            </a:r>
            <a:endParaRPr/>
          </a:p>
          <a:p>
            <a:pPr indent="-298450" lvl="1" marL="914400" rtl="0" algn="l">
              <a:spcBef>
                <a:spcPts val="0"/>
              </a:spcBef>
              <a:spcAft>
                <a:spcPts val="0"/>
              </a:spcAft>
              <a:buSzPts val="1100"/>
              <a:buChar char="○"/>
            </a:pPr>
            <a:r>
              <a:rPr lang="en-GB"/>
              <a:t>We did not end up implementing the review system as it did not align with our problem</a:t>
            </a:r>
            <a:endParaRPr/>
          </a:p>
        </p:txBody>
      </p:sp>
      <p:pic>
        <p:nvPicPr>
          <p:cNvPr id="388" name="Google Shape;388;p29"/>
          <p:cNvPicPr preferRelativeResize="0"/>
          <p:nvPr/>
        </p:nvPicPr>
        <p:blipFill>
          <a:blip r:embed="rId3">
            <a:alphaModFix/>
          </a:blip>
          <a:stretch>
            <a:fillRect/>
          </a:stretch>
        </p:blipFill>
        <p:spPr>
          <a:xfrm>
            <a:off x="5067400" y="1990050"/>
            <a:ext cx="3829202" cy="212962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30"/>
          <p:cNvSpPr txBox="1"/>
          <p:nvPr>
            <p:ph type="title"/>
          </p:nvPr>
        </p:nvSpPr>
        <p:spPr>
          <a:xfrm>
            <a:off x="1388625" y="772725"/>
            <a:ext cx="6366900" cy="1863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sz="6000"/>
              <a:t>Thank you</a:t>
            </a:r>
            <a:endParaRPr sz="6000"/>
          </a:p>
        </p:txBody>
      </p:sp>
      <p:sp>
        <p:nvSpPr>
          <p:cNvPr id="394" name="Google Shape;394;p30"/>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t/>
            </a:r>
            <a:endParaRPr/>
          </a:p>
        </p:txBody>
      </p:sp>
      <p:sp>
        <p:nvSpPr>
          <p:cNvPr id="395" name="Google Shape;395;p30"/>
          <p:cNvSpPr txBox="1"/>
          <p:nvPr/>
        </p:nvSpPr>
        <p:spPr>
          <a:xfrm>
            <a:off x="2269350" y="4827000"/>
            <a:ext cx="4605300" cy="316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600">
                <a:solidFill>
                  <a:srgbClr val="E8EDEC"/>
                </a:solidFill>
                <a:latin typeface="Nunito"/>
                <a:ea typeface="Nunito"/>
                <a:cs typeface="Nunito"/>
                <a:sym typeface="Nunito"/>
              </a:rPr>
              <a:t>Images for this presentation were captured by team members or sourced from Unsplash.</a:t>
            </a:r>
            <a:endParaRPr sz="600">
              <a:solidFill>
                <a:srgbClr val="E8EDEC"/>
              </a:solidFill>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Problem: C</a:t>
            </a:r>
            <a:r>
              <a:rPr lang="en-GB"/>
              <a:t>ross-platform gamers have no convenient way to compare prices across platforms</a:t>
            </a:r>
            <a:endParaRPr/>
          </a:p>
        </p:txBody>
      </p:sp>
      <p:pic>
        <p:nvPicPr>
          <p:cNvPr id="285" name="Google Shape;285;p14"/>
          <p:cNvPicPr preferRelativeResize="0"/>
          <p:nvPr/>
        </p:nvPicPr>
        <p:blipFill>
          <a:blip r:embed="rId3">
            <a:alphaModFix/>
          </a:blip>
          <a:stretch>
            <a:fillRect/>
          </a:stretch>
        </p:blipFill>
        <p:spPr>
          <a:xfrm>
            <a:off x="0" y="2140650"/>
            <a:ext cx="4151799" cy="3002850"/>
          </a:xfrm>
          <a:prstGeom prst="rect">
            <a:avLst/>
          </a:prstGeom>
          <a:noFill/>
          <a:ln>
            <a:noFill/>
          </a:ln>
        </p:spPr>
      </p:pic>
      <p:pic>
        <p:nvPicPr>
          <p:cNvPr id="286" name="Google Shape;286;p14"/>
          <p:cNvPicPr preferRelativeResize="0"/>
          <p:nvPr/>
        </p:nvPicPr>
        <p:blipFill>
          <a:blip r:embed="rId4">
            <a:alphaModFix/>
          </a:blip>
          <a:stretch>
            <a:fillRect/>
          </a:stretch>
        </p:blipFill>
        <p:spPr>
          <a:xfrm>
            <a:off x="2502550" y="2140651"/>
            <a:ext cx="5075927" cy="3002850"/>
          </a:xfrm>
          <a:prstGeom prst="rect">
            <a:avLst/>
          </a:prstGeom>
          <a:noFill/>
          <a:ln>
            <a:noFill/>
          </a:ln>
        </p:spPr>
      </p:pic>
      <p:pic>
        <p:nvPicPr>
          <p:cNvPr id="287" name="Google Shape;287;p14"/>
          <p:cNvPicPr preferRelativeResize="0"/>
          <p:nvPr/>
        </p:nvPicPr>
        <p:blipFill rotWithShape="1">
          <a:blip r:embed="rId5">
            <a:alphaModFix/>
          </a:blip>
          <a:srcRect b="0" l="0" r="24947" t="0"/>
          <a:stretch/>
        </p:blipFill>
        <p:spPr>
          <a:xfrm>
            <a:off x="5198928" y="2140650"/>
            <a:ext cx="3945073" cy="30028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15"/>
          <p:cNvSpPr txBox="1"/>
          <p:nvPr>
            <p:ph type="title"/>
          </p:nvPr>
        </p:nvSpPr>
        <p:spPr>
          <a:xfrm>
            <a:off x="942700" y="561375"/>
            <a:ext cx="7277100" cy="725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GB"/>
              <a:t>CrossDeals is our solution</a:t>
            </a:r>
            <a:endParaRPr/>
          </a:p>
        </p:txBody>
      </p:sp>
      <p:pic>
        <p:nvPicPr>
          <p:cNvPr id="293" name="Google Shape;293;p15" title="andy-holmes-EOAKUQcsFIU-unsplash.jpg"/>
          <p:cNvPicPr preferRelativeResize="0"/>
          <p:nvPr/>
        </p:nvPicPr>
        <p:blipFill rotWithShape="1">
          <a:blip r:embed="rId3">
            <a:alphaModFix/>
          </a:blip>
          <a:srcRect b="0" l="0" r="24998" t="0"/>
          <a:stretch/>
        </p:blipFill>
        <p:spPr>
          <a:xfrm>
            <a:off x="5793500" y="1251750"/>
            <a:ext cx="2046701" cy="3638574"/>
          </a:xfrm>
          <a:prstGeom prst="rect">
            <a:avLst/>
          </a:prstGeom>
          <a:noFill/>
          <a:ln>
            <a:noFill/>
          </a:ln>
        </p:spPr>
      </p:pic>
      <p:pic>
        <p:nvPicPr>
          <p:cNvPr id="294" name="Google Shape;294;p15" title="martin-katler-caNzzoxls8Q-unsplash.jpg"/>
          <p:cNvPicPr preferRelativeResize="0"/>
          <p:nvPr/>
        </p:nvPicPr>
        <p:blipFill>
          <a:blip r:embed="rId4">
            <a:alphaModFix/>
          </a:blip>
          <a:stretch>
            <a:fillRect/>
          </a:stretch>
        </p:blipFill>
        <p:spPr>
          <a:xfrm>
            <a:off x="1303801" y="1251750"/>
            <a:ext cx="2046701" cy="3638574"/>
          </a:xfrm>
          <a:prstGeom prst="rect">
            <a:avLst/>
          </a:prstGeom>
          <a:noFill/>
          <a:ln>
            <a:noFill/>
          </a:ln>
        </p:spPr>
      </p:pic>
      <p:pic>
        <p:nvPicPr>
          <p:cNvPr id="295" name="Google Shape;295;p15" title="martin-katler-caNzzoxls8Q-unsplash.jpg"/>
          <p:cNvPicPr preferRelativeResize="0"/>
          <p:nvPr/>
        </p:nvPicPr>
        <p:blipFill rotWithShape="1">
          <a:blip r:embed="rId4">
            <a:alphaModFix/>
          </a:blip>
          <a:srcRect b="0" l="0" r="0" t="50342"/>
          <a:stretch/>
        </p:blipFill>
        <p:spPr>
          <a:xfrm>
            <a:off x="3548650" y="3083475"/>
            <a:ext cx="2046701" cy="1806848"/>
          </a:xfrm>
          <a:prstGeom prst="rect">
            <a:avLst/>
          </a:prstGeom>
          <a:noFill/>
          <a:ln>
            <a:noFill/>
          </a:ln>
        </p:spPr>
      </p:pic>
      <p:pic>
        <p:nvPicPr>
          <p:cNvPr id="296" name="Google Shape;296;p15" title="andy-holmes-EOAKUQcsFIU-unsplash.jpg"/>
          <p:cNvPicPr preferRelativeResize="0"/>
          <p:nvPr/>
        </p:nvPicPr>
        <p:blipFill rotWithShape="1">
          <a:blip r:embed="rId3">
            <a:alphaModFix/>
          </a:blip>
          <a:srcRect b="49657" l="0" r="24998" t="0"/>
          <a:stretch/>
        </p:blipFill>
        <p:spPr>
          <a:xfrm>
            <a:off x="3548650" y="1251750"/>
            <a:ext cx="2046701" cy="1831726"/>
          </a:xfrm>
          <a:prstGeom prst="rect">
            <a:avLst/>
          </a:prstGeom>
          <a:noFill/>
          <a:ln>
            <a:noFill/>
          </a:ln>
        </p:spPr>
      </p:pic>
      <p:sp>
        <p:nvSpPr>
          <p:cNvPr id="297" name="Google Shape;297;p15"/>
          <p:cNvSpPr txBox="1"/>
          <p:nvPr/>
        </p:nvSpPr>
        <p:spPr>
          <a:xfrm>
            <a:off x="1303900" y="4397725"/>
            <a:ext cx="2046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2000">
                <a:solidFill>
                  <a:schemeClr val="lt1"/>
                </a:solidFill>
                <a:latin typeface="Maven Pro"/>
                <a:ea typeface="Maven Pro"/>
                <a:cs typeface="Maven Pro"/>
                <a:sym typeface="Maven Pro"/>
              </a:rPr>
              <a:t>Console</a:t>
            </a:r>
            <a:endParaRPr b="1" sz="2000">
              <a:solidFill>
                <a:schemeClr val="lt1"/>
              </a:solidFill>
              <a:latin typeface="Maven Pro"/>
              <a:ea typeface="Maven Pro"/>
              <a:cs typeface="Maven Pro"/>
              <a:sym typeface="Maven Pro"/>
            </a:endParaRPr>
          </a:p>
        </p:txBody>
      </p:sp>
      <p:sp>
        <p:nvSpPr>
          <p:cNvPr id="298" name="Google Shape;298;p15"/>
          <p:cNvSpPr txBox="1"/>
          <p:nvPr/>
        </p:nvSpPr>
        <p:spPr>
          <a:xfrm>
            <a:off x="3548700" y="4397725"/>
            <a:ext cx="2046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2000">
                <a:solidFill>
                  <a:schemeClr val="lt1"/>
                </a:solidFill>
                <a:latin typeface="Maven Pro"/>
                <a:ea typeface="Maven Pro"/>
                <a:cs typeface="Maven Pro"/>
                <a:sym typeface="Maven Pro"/>
              </a:rPr>
              <a:t>Cross-platform</a:t>
            </a:r>
            <a:endParaRPr b="1" sz="2000">
              <a:solidFill>
                <a:schemeClr val="lt1"/>
              </a:solidFill>
              <a:latin typeface="Maven Pro"/>
              <a:ea typeface="Maven Pro"/>
              <a:cs typeface="Maven Pro"/>
              <a:sym typeface="Maven Pro"/>
            </a:endParaRPr>
          </a:p>
        </p:txBody>
      </p:sp>
      <p:sp>
        <p:nvSpPr>
          <p:cNvPr id="299" name="Google Shape;299;p15"/>
          <p:cNvSpPr txBox="1"/>
          <p:nvPr/>
        </p:nvSpPr>
        <p:spPr>
          <a:xfrm>
            <a:off x="5793500" y="4397725"/>
            <a:ext cx="2046600" cy="49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2000">
                <a:solidFill>
                  <a:schemeClr val="lt1"/>
                </a:solidFill>
                <a:latin typeface="Maven Pro"/>
                <a:ea typeface="Maven Pro"/>
                <a:cs typeface="Maven Pro"/>
                <a:sym typeface="Maven Pro"/>
              </a:rPr>
              <a:t>PC</a:t>
            </a:r>
            <a:endParaRPr b="1" sz="2000">
              <a:solidFill>
                <a:schemeClr val="lt1"/>
              </a:solidFill>
              <a:latin typeface="Maven Pro"/>
              <a:ea typeface="Maven Pro"/>
              <a:cs typeface="Maven Pro"/>
              <a:sym typeface="Maven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16"/>
          <p:cNvSpPr txBox="1"/>
          <p:nvPr>
            <p:ph idx="1" type="body"/>
          </p:nvPr>
        </p:nvSpPr>
        <p:spPr>
          <a:xfrm>
            <a:off x="1303800" y="4507825"/>
            <a:ext cx="7030500" cy="5145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GB"/>
              <a:t>Track game sales and check for sales!</a:t>
            </a:r>
            <a:endParaRPr/>
          </a:p>
        </p:txBody>
      </p:sp>
      <p:sp>
        <p:nvSpPr>
          <p:cNvPr id="305" name="Google Shape;305;p16"/>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Find deals and pricing information on games</a:t>
            </a:r>
            <a:endParaRPr/>
          </a:p>
        </p:txBody>
      </p:sp>
      <p:pic>
        <p:nvPicPr>
          <p:cNvPr id="306" name="Google Shape;306;p16"/>
          <p:cNvPicPr preferRelativeResize="0"/>
          <p:nvPr/>
        </p:nvPicPr>
        <p:blipFill rotWithShape="1">
          <a:blip r:embed="rId3">
            <a:alphaModFix/>
          </a:blip>
          <a:srcRect b="-15513" l="0" r="0" t="0"/>
          <a:stretch/>
        </p:blipFill>
        <p:spPr>
          <a:xfrm>
            <a:off x="1303800" y="1370425"/>
            <a:ext cx="6469473" cy="3642249"/>
          </a:xfrm>
          <a:prstGeom prst="rect">
            <a:avLst/>
          </a:prstGeom>
          <a:noFill/>
          <a:ln>
            <a:noFill/>
          </a:ln>
        </p:spPr>
      </p:pic>
      <p:pic>
        <p:nvPicPr>
          <p:cNvPr id="307" name="Google Shape;307;p16" title="maxim-hopman-fiXLQXAhCfk-unsplash.jpg"/>
          <p:cNvPicPr preferRelativeResize="0"/>
          <p:nvPr/>
        </p:nvPicPr>
        <p:blipFill rotWithShape="1">
          <a:blip r:embed="rId4">
            <a:alphaModFix amt="63000"/>
          </a:blip>
          <a:srcRect b="11233" l="0" r="0" t="15532"/>
          <a:stretch/>
        </p:blipFill>
        <p:spPr>
          <a:xfrm>
            <a:off x="1303800" y="1370425"/>
            <a:ext cx="6469473" cy="31578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Choose your platforms</a:t>
            </a:r>
            <a:endParaRPr/>
          </a:p>
        </p:txBody>
      </p:sp>
      <p:sp>
        <p:nvSpPr>
          <p:cNvPr id="313" name="Google Shape;313;p17"/>
          <p:cNvSpPr txBox="1"/>
          <p:nvPr>
            <p:ph idx="1" type="body"/>
          </p:nvPr>
        </p:nvSpPr>
        <p:spPr>
          <a:xfrm>
            <a:off x="1303800" y="4507825"/>
            <a:ext cx="7030500" cy="514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We’ll show you deals for all the platforms you own!</a:t>
            </a:r>
            <a:endParaRPr/>
          </a:p>
        </p:txBody>
      </p:sp>
      <p:pic>
        <p:nvPicPr>
          <p:cNvPr id="314" name="Google Shape;314;p17" title="andy-holmes-EOAKUQcsFIU-unsplash.jpg"/>
          <p:cNvPicPr preferRelativeResize="0"/>
          <p:nvPr/>
        </p:nvPicPr>
        <p:blipFill>
          <a:blip r:embed="rId3">
            <a:alphaModFix/>
          </a:blip>
          <a:stretch>
            <a:fillRect/>
          </a:stretch>
        </p:blipFill>
        <p:spPr>
          <a:xfrm>
            <a:off x="6014297" y="1367000"/>
            <a:ext cx="2320009" cy="3093345"/>
          </a:xfrm>
          <a:prstGeom prst="rect">
            <a:avLst/>
          </a:prstGeom>
          <a:noFill/>
          <a:ln>
            <a:noFill/>
          </a:ln>
        </p:spPr>
      </p:pic>
      <p:pic>
        <p:nvPicPr>
          <p:cNvPr id="315" name="Google Shape;315;p17" title="martin-katler-caNzzoxls8Q-unsplash.jpg"/>
          <p:cNvPicPr preferRelativeResize="0"/>
          <p:nvPr/>
        </p:nvPicPr>
        <p:blipFill>
          <a:blip r:embed="rId4">
            <a:alphaModFix/>
          </a:blip>
          <a:stretch>
            <a:fillRect/>
          </a:stretch>
        </p:blipFill>
        <p:spPr>
          <a:xfrm>
            <a:off x="4033250" y="1367000"/>
            <a:ext cx="1740007" cy="3093345"/>
          </a:xfrm>
          <a:prstGeom prst="rect">
            <a:avLst/>
          </a:prstGeom>
          <a:noFill/>
          <a:ln>
            <a:noFill/>
          </a:ln>
        </p:spPr>
      </p:pic>
      <p:pic>
        <p:nvPicPr>
          <p:cNvPr id="316" name="Google Shape;316;p17" title="billy-freeman-DPOdCl4bGJU-unsplash.jpg"/>
          <p:cNvPicPr preferRelativeResize="0"/>
          <p:nvPr/>
        </p:nvPicPr>
        <p:blipFill rotWithShape="1">
          <a:blip r:embed="rId5">
            <a:alphaModFix/>
          </a:blip>
          <a:srcRect b="0" l="21518" r="34450" t="0"/>
          <a:stretch/>
        </p:blipFill>
        <p:spPr>
          <a:xfrm>
            <a:off x="1370799" y="1367000"/>
            <a:ext cx="2421402" cy="3093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Track your wishlisted games</a:t>
            </a:r>
            <a:endParaRPr/>
          </a:p>
        </p:txBody>
      </p:sp>
      <p:sp>
        <p:nvSpPr>
          <p:cNvPr id="322" name="Google Shape;322;p18"/>
          <p:cNvSpPr txBox="1"/>
          <p:nvPr>
            <p:ph idx="1" type="body"/>
          </p:nvPr>
        </p:nvSpPr>
        <p:spPr>
          <a:xfrm>
            <a:off x="1303800" y="4507825"/>
            <a:ext cx="7030500" cy="514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Keep track of the games you want, so you know when they go on sale!</a:t>
            </a:r>
            <a:endParaRPr/>
          </a:p>
        </p:txBody>
      </p:sp>
      <p:pic>
        <p:nvPicPr>
          <p:cNvPr id="323" name="Google Shape;323;p18" title="angelo-moleele-7er5NRLUxIU-unsplash.jpg"/>
          <p:cNvPicPr preferRelativeResize="0"/>
          <p:nvPr/>
        </p:nvPicPr>
        <p:blipFill rotWithShape="1">
          <a:blip r:embed="rId3">
            <a:alphaModFix/>
          </a:blip>
          <a:srcRect b="31067" l="0" r="0" t="24872"/>
          <a:stretch/>
        </p:blipFill>
        <p:spPr>
          <a:xfrm>
            <a:off x="1303800" y="1269175"/>
            <a:ext cx="5947226" cy="32386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19"/>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Project Demo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20"/>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Architecture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21"/>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We started with monolithic architecture...</a:t>
            </a:r>
            <a:endParaRPr/>
          </a:p>
        </p:txBody>
      </p:sp>
      <p:pic>
        <p:nvPicPr>
          <p:cNvPr id="339" name="Google Shape;339;p21" title="monolithic.png"/>
          <p:cNvPicPr preferRelativeResize="0"/>
          <p:nvPr/>
        </p:nvPicPr>
        <p:blipFill>
          <a:blip r:embed="rId3">
            <a:alphaModFix/>
          </a:blip>
          <a:stretch>
            <a:fillRect/>
          </a:stretch>
        </p:blipFill>
        <p:spPr>
          <a:xfrm>
            <a:off x="1155800" y="1103125"/>
            <a:ext cx="6426026" cy="39594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